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78" r:id="rId2"/>
    <p:sldId id="279" r:id="rId3"/>
    <p:sldId id="280" r:id="rId4"/>
    <p:sldId id="257" r:id="rId5"/>
    <p:sldId id="258" r:id="rId6"/>
    <p:sldId id="267" r:id="rId7"/>
    <p:sldId id="269" r:id="rId8"/>
    <p:sldId id="270" r:id="rId9"/>
    <p:sldId id="262" r:id="rId10"/>
    <p:sldId id="271" r:id="rId11"/>
    <p:sldId id="272" r:id="rId12"/>
    <p:sldId id="273" r:id="rId13"/>
    <p:sldId id="275" r:id="rId14"/>
    <p:sldId id="276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27" autoAdjust="0"/>
    <p:restoredTop sz="94637" autoAdjust="0"/>
  </p:normalViewPr>
  <p:slideViewPr>
    <p:cSldViewPr>
      <p:cViewPr varScale="1">
        <p:scale>
          <a:sx n="116" d="100"/>
          <a:sy n="116" d="100"/>
        </p:scale>
        <p:origin x="192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61F4E-D2EC-4FC4-B197-951ECAE0C343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2191-F016-4000-816E-B0846E2307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13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32191-F016-4000-816E-B0846E2307EC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59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17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01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277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17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83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499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754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04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78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68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64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97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6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18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699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07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25FD-B6D8-46EF-BCC6-C07DB8A98384}" type="datetimeFigureOut">
              <a:rPr lang="es-MX" smtClean="0"/>
              <a:t>10/06/24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5CD9AC-43F6-49F4-AC16-C7166FCE53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44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yuma13alaniz@icloud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g"/><Relationship Id="rId7" Type="http://schemas.openxmlformats.org/officeDocument/2006/relationships/image" Target="../media/image2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anizpha@hotmail.com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05587" y="2839736"/>
            <a:ext cx="902525" cy="86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763688" y="3789040"/>
            <a:ext cx="56381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latin typeface="Algerian" panose="04020705040A02060702" pitchFamily="82" charset="0"/>
              </a:rPr>
              <a:t>ENLACE AD, S.A. de C.V.</a:t>
            </a:r>
            <a:endParaRPr lang="es-MX" sz="2800" dirty="0">
              <a:latin typeface="Algerian" panose="04020705040A02060702" pitchFamily="82" charset="0"/>
            </a:endParaRPr>
          </a:p>
          <a:p>
            <a:pPr algn="ctr"/>
            <a:r>
              <a:rPr lang="es-MX" sz="2800" b="1" i="1" dirty="0">
                <a:latin typeface="Algerian" panose="04020705040A02060702" pitchFamily="82" charset="0"/>
              </a:rPr>
              <a:t>“PROFESIONALISMO ANTE TODO”</a:t>
            </a:r>
            <a:endParaRPr lang="es-MX" sz="2800" dirty="0">
              <a:latin typeface="Algerian" panose="04020705040A02060702" pitchFamily="82" charset="0"/>
            </a:endParaRPr>
          </a:p>
          <a:p>
            <a:pPr algn="ctr"/>
            <a:r>
              <a:rPr lang="es-MX" sz="2800" b="1" i="1" dirty="0">
                <a:latin typeface="Algerian" panose="04020705040A02060702" pitchFamily="82" charset="0"/>
              </a:rPr>
              <a:t>Permiso</a:t>
            </a:r>
            <a:r>
              <a:rPr lang="es-MX" b="1" i="1" dirty="0"/>
              <a:t>: </a:t>
            </a:r>
            <a:r>
              <a:rPr lang="es-MX" sz="2800" b="1" i="1" dirty="0">
                <a:latin typeface="AR DARLING" panose="02000000000000000000" pitchFamily="2" charset="0"/>
              </a:rPr>
              <a:t>264/-20/3969</a:t>
            </a:r>
            <a:endParaRPr lang="es-MX" dirty="0"/>
          </a:p>
          <a:p>
            <a:endParaRPr lang="es-MX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19039"/>
              </p:ext>
            </p:extLst>
          </p:nvPr>
        </p:nvGraphicFramePr>
        <p:xfrm>
          <a:off x="1403648" y="5782012"/>
          <a:ext cx="7128792" cy="806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Teléfono Oficina: 5565592651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Teléfono Fijo: 5541679013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Correo electrónico:,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effectLst/>
                          <a:hlinkClick r:id="rId2"/>
                        </a:rPr>
                        <a:t>alanizpha@hotmail.com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effectLst/>
                          <a:hlinkClick r:id="rId2"/>
                        </a:rPr>
                        <a:t>yuma13alaniz@icloud.com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Teodoro Olivares 404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San Luis de Letras, </a:t>
                      </a:r>
                      <a:r>
                        <a:rPr lang="es-MX" sz="1100" dirty="0" err="1">
                          <a:effectLst/>
                        </a:rPr>
                        <a:t>Pabellon</a:t>
                      </a:r>
                      <a:r>
                        <a:rPr lang="es-MX" sz="1100" dirty="0">
                          <a:effectLst/>
                        </a:rPr>
                        <a:t>, </a:t>
                      </a:r>
                      <a:r>
                        <a:rPr lang="es-MX" sz="1100" dirty="0" err="1">
                          <a:effectLst/>
                        </a:rPr>
                        <a:t>Ags</a:t>
                      </a:r>
                      <a:r>
                        <a:rPr lang="es-MX" sz="1100" dirty="0">
                          <a:effectLst/>
                        </a:rPr>
                        <a:t>.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CP. 20668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1999"/>
            <a:ext cx="4343486" cy="35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Reclutamiento de personal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43" y="2133600"/>
            <a:ext cx="6174213" cy="377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2" y="1871827"/>
            <a:ext cx="3528392" cy="2205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1300896" y="1578278"/>
            <a:ext cx="1970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FERIAS DE EMPLEO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42482" y="1578278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ENTREVISTA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11612" y="4129335"/>
            <a:ext cx="3698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EXAMENES PSICOMÉTRICOS Y TOXICOLOGICOS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3"/>
          <a:stretch/>
        </p:blipFill>
        <p:spPr>
          <a:xfrm>
            <a:off x="683567" y="4437112"/>
            <a:ext cx="1602533" cy="2023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13 CuadroTexto"/>
          <p:cNvSpPr txBox="1"/>
          <p:nvPr/>
        </p:nvSpPr>
        <p:spPr>
          <a:xfrm>
            <a:off x="5381047" y="4077072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DE CONTRATO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01" y="4367300"/>
            <a:ext cx="1768132" cy="210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67" y="1871827"/>
            <a:ext cx="3470133" cy="2133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6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Guardias en entrenamiento</a:t>
            </a:r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308344"/>
            <a:ext cx="2504182" cy="269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fficeArt object"/>
          <p:cNvPicPr/>
          <p:nvPr/>
        </p:nvPicPr>
        <p:blipFill>
          <a:blip r:embed="rId3"/>
          <a:stretch>
            <a:fillRect/>
          </a:stretch>
        </p:blipFill>
        <p:spPr>
          <a:xfrm>
            <a:off x="3480863" y="1876296"/>
            <a:ext cx="2880320" cy="2255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fficeArt object"/>
          <p:cNvPicPr/>
          <p:nvPr/>
        </p:nvPicPr>
        <p:blipFill>
          <a:blip r:embed="rId4"/>
          <a:stretch>
            <a:fillRect/>
          </a:stretch>
        </p:blipFill>
        <p:spPr>
          <a:xfrm>
            <a:off x="6732240" y="2380352"/>
            <a:ext cx="2232248" cy="2920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fficeArt object"/>
          <p:cNvPicPr/>
          <p:nvPr/>
        </p:nvPicPr>
        <p:blipFill>
          <a:blip r:embed="rId5"/>
          <a:stretch>
            <a:fillRect/>
          </a:stretch>
        </p:blipFill>
        <p:spPr>
          <a:xfrm>
            <a:off x="3368173" y="4396576"/>
            <a:ext cx="3105699" cy="2272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6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tecnológica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28237"/>
            <a:ext cx="2487542" cy="202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68" y="1700808"/>
            <a:ext cx="2702032" cy="247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91880" y="4307616"/>
            <a:ext cx="2496088" cy="1893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4" y="1772816"/>
            <a:ext cx="1939528" cy="240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1" y="4579765"/>
            <a:ext cx="2105913" cy="165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14010"/>
          <a:stretch/>
        </p:blipFill>
        <p:spPr>
          <a:xfrm>
            <a:off x="6724760" y="4040293"/>
            <a:ext cx="1198448" cy="19652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7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CONTACTANOS</a:t>
            </a: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6" y="3645024"/>
            <a:ext cx="859316" cy="859316"/>
          </a:xfrm>
          <a:noFill/>
        </p:spPr>
      </p:pic>
      <p:sp>
        <p:nvSpPr>
          <p:cNvPr id="5" name="4 CuadroTexto"/>
          <p:cNvSpPr txBox="1"/>
          <p:nvPr/>
        </p:nvSpPr>
        <p:spPr>
          <a:xfrm>
            <a:off x="35496" y="2132855"/>
            <a:ext cx="906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¡…Confianza, Experiencia y Voluntad de Servir, Siempre Dispuestos…!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864096" cy="86409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7" y="3708583"/>
            <a:ext cx="251243" cy="251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653136"/>
            <a:ext cx="864096" cy="745173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835696" y="2996952"/>
            <a:ext cx="22541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/>
              <a:t>XXXXXX SXXXXXX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72654" y="3933056"/>
            <a:ext cx="27622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/>
              <a:t>XXXXXXXXX XXXXXXX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07704" y="4859868"/>
            <a:ext cx="14462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/>
              <a:t>ENLACE AD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2603" y="6381328"/>
            <a:ext cx="8162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Sucursal: Manuel Ávila Camacho 409 interior 401, colonia Irrigación, Delegación Miguel Hidalgo, C.P. 11500</a:t>
            </a:r>
            <a:endParaRPr lang="es-MX" sz="1200" dirty="0"/>
          </a:p>
        </p:txBody>
      </p:sp>
      <p:sp>
        <p:nvSpPr>
          <p:cNvPr id="3" name="2 Rectángulo"/>
          <p:cNvSpPr/>
          <p:nvPr/>
        </p:nvSpPr>
        <p:spPr>
          <a:xfrm>
            <a:off x="1835696" y="5651956"/>
            <a:ext cx="457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b="1" dirty="0">
                <a:hlinkClick r:id="rId6"/>
              </a:rPr>
              <a:t>alanizpha@</a:t>
            </a:r>
            <a:r>
              <a:rPr lang="es-MX" b="1" dirty="0"/>
              <a:t>enlacead.COM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9" y="5445224"/>
            <a:ext cx="904511" cy="9045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5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0144" y="408372"/>
            <a:ext cx="6954184" cy="1039427"/>
          </a:xfrm>
        </p:spPr>
        <p:txBody>
          <a:bodyPr>
            <a:noAutofit/>
          </a:bodyPr>
          <a:lstStyle/>
          <a:p>
            <a:r>
              <a:rPr lang="es-MX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para transferencias bancarias</a:t>
            </a:r>
            <a:r>
              <a:rPr lang="es-MX" sz="3200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/>
              <a:t>Banco</a:t>
            </a:r>
            <a:r>
              <a:rPr lang="es-MX" dirty="0"/>
              <a:t>: Bancomer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Razón Social</a:t>
            </a:r>
            <a:r>
              <a:rPr lang="es-MX" dirty="0"/>
              <a:t>: ENLACE AD, S.A. de C.V.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Clave Bancaria Empresarial</a:t>
            </a:r>
            <a:r>
              <a:rPr lang="es-MX" dirty="0"/>
              <a:t>: 012180001125537598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Sucursal:</a:t>
            </a:r>
            <a:r>
              <a:rPr lang="es-MX" dirty="0"/>
              <a:t> 0742 PARQUE TOREO</a:t>
            </a:r>
          </a:p>
          <a:p>
            <a:pPr algn="just">
              <a:lnSpc>
                <a:spcPct val="150000"/>
              </a:lnSpc>
            </a:pPr>
            <a:r>
              <a:rPr lang="es-MX" b="1" dirty="0"/>
              <a:t>Numero de Cuenta:</a:t>
            </a:r>
            <a:r>
              <a:rPr lang="es-MX" dirty="0"/>
              <a:t> 0112553759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0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2800" b="1" dirty="0"/>
          </a:p>
          <a:p>
            <a:pPr algn="just"/>
            <a:endParaRPr lang="es-ES_tradnl" sz="2800" b="1" dirty="0"/>
          </a:p>
          <a:p>
            <a:pPr algn="just"/>
            <a:r>
              <a:rPr lang="es-ES_tradnl" sz="2800" b="1" dirty="0"/>
              <a:t>ENLACE AD </a:t>
            </a:r>
            <a:r>
              <a:rPr lang="es-ES_tradnl" sz="2800" dirty="0"/>
              <a:t>S.A. de C.V. se ideo y concibió en la Ciudad de México, el 1 de Noviembre de 2018, con fundamento en el acta cons.72,297 de la notaria 11 ubicada en Séneca 413, Colonia Polanco México D.F.</a:t>
            </a:r>
            <a:endParaRPr lang="es-MX" sz="2800" dirty="0"/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327175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1640" y="3284984"/>
            <a:ext cx="7444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REPRESENTANTE LEGAL: </a:t>
            </a:r>
            <a:r>
              <a:rPr lang="es-MX" b="1" dirty="0"/>
              <a:t>MAYOR. PRISCILIANO HERNANDEZ ALANIZ</a:t>
            </a:r>
          </a:p>
          <a:p>
            <a:r>
              <a:rPr lang="es-MX" dirty="0"/>
              <a:t>SOCIO			</a:t>
            </a:r>
            <a:r>
              <a:rPr lang="es-MX" b="1" dirty="0"/>
              <a:t>LIC. HECTOR DE LA GARZA PERDIGON</a:t>
            </a:r>
          </a:p>
          <a:p>
            <a:r>
              <a:rPr lang="es-MX" dirty="0"/>
              <a:t>SOCIO MARINO		</a:t>
            </a:r>
            <a:r>
              <a:rPr lang="es-MX" b="1" dirty="0"/>
              <a:t>CAPITAN. HOMBERTO HEVIA DEL PUERTO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327175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4167" y="1772816"/>
            <a:ext cx="8229600" cy="4373563"/>
          </a:xfrm>
        </p:spPr>
        <p:txBody>
          <a:bodyPr>
            <a:normAutofit/>
          </a:bodyPr>
          <a:lstStyle/>
          <a:p>
            <a:pPr algn="just"/>
            <a:endParaRPr lang="es-ES_tradnl" sz="2800" dirty="0"/>
          </a:p>
          <a:p>
            <a:pPr algn="just"/>
            <a:r>
              <a:rPr lang="es-ES_tradnl" sz="2800" dirty="0"/>
              <a:t>Innovar la seguridad privada y crear una mística en el desarrollo de la misma, con el fin de brindarles seguridad a  nuestros clientes que se traducirá en confianza, en su persona y bienes, ofreciendo a profesionales de la seguridad en diversos ámbitos, lo que les permitirá desarrollar al máximo sus capacidades de negocios.</a:t>
            </a:r>
            <a:endParaRPr lang="es-MX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0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 y visión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b="1" dirty="0"/>
              <a:t>MISIÓN</a:t>
            </a:r>
            <a:r>
              <a:rPr lang="es-MX" dirty="0"/>
              <a:t> Prestar servicio privado de seguridad integral de calidad, mediante el empleo de personal competente, aplicación de métodos innovadores y aprovechamiento de tecnología avanzada, con el propósito de alcanzar la satisfacción del cliente. </a:t>
            </a:r>
          </a:p>
          <a:p>
            <a:pPr marL="114300" indent="0" algn="just">
              <a:buNone/>
            </a:pPr>
            <a:endParaRPr lang="es-MX" dirty="0"/>
          </a:p>
          <a:p>
            <a:pPr algn="just"/>
            <a:r>
              <a:rPr lang="es-MX" b="1" dirty="0"/>
              <a:t>VISIÓN </a:t>
            </a:r>
            <a:r>
              <a:rPr lang="es-MX" dirty="0"/>
              <a:t>Ser una empresa líder en el ramo de la seguridad privada integral a nivel nacional, producto de una organización funcional, activo humano formado con valores, recursos materiales eficientes y buenas prácticas de operación. 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7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fortaleza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es-ES_tradnl" sz="2800" dirty="0"/>
          </a:p>
          <a:p>
            <a:pPr algn="just"/>
            <a:r>
              <a:rPr lang="es-ES_tradnl" sz="2800" dirty="0"/>
              <a:t>El factor humano que forma la  Administración, Logística y Operación, son especialistas en Seguridad en diversos ámbitos de la misma, convencidos de que el éxito de la seguridad se basa en la experiencia, capacitación y entrenamiento de alta calidad, la cual es de forma constante y permanente a fin de que nuestros elementos de seguridad sean personas proactivas y  solucionen problemas con base en la experiencia y capacitación que se les instruye.</a:t>
            </a:r>
            <a:endParaRPr lang="es-MX" sz="2800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7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éticos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Respeto.</a:t>
            </a:r>
            <a:endParaRPr lang="es-MX" dirty="0"/>
          </a:p>
          <a:p>
            <a:r>
              <a:rPr lang="es-ES_tradnl" dirty="0"/>
              <a:t>Lealtad.</a:t>
            </a:r>
            <a:endParaRPr lang="es-MX" dirty="0"/>
          </a:p>
          <a:p>
            <a:r>
              <a:rPr lang="es-ES_tradnl" dirty="0"/>
              <a:t>Honestidad.</a:t>
            </a:r>
            <a:endParaRPr lang="es-MX" dirty="0"/>
          </a:p>
          <a:p>
            <a:r>
              <a:rPr lang="es-ES_tradnl" dirty="0"/>
              <a:t>Humildad.</a:t>
            </a:r>
            <a:endParaRPr lang="es-MX" dirty="0"/>
          </a:p>
          <a:p>
            <a:r>
              <a:rPr lang="es-ES_tradnl" dirty="0"/>
              <a:t>Disciplina.</a:t>
            </a:r>
          </a:p>
          <a:p>
            <a:r>
              <a:rPr lang="es-ES_tradnl" dirty="0"/>
              <a:t>Justicia 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/>
              <a:t>Tolerancia.</a:t>
            </a:r>
            <a:endParaRPr lang="es-MX" dirty="0"/>
          </a:p>
          <a:p>
            <a:r>
              <a:rPr lang="es-ES_tradnl" dirty="0"/>
              <a:t>Solidaridad.</a:t>
            </a:r>
            <a:endParaRPr lang="es-MX" dirty="0"/>
          </a:p>
          <a:p>
            <a:r>
              <a:rPr lang="es-ES_tradnl" dirty="0"/>
              <a:t>Responsabilidad.</a:t>
            </a:r>
            <a:endParaRPr lang="es-MX" dirty="0"/>
          </a:p>
          <a:p>
            <a:r>
              <a:rPr lang="es-ES_tradnl" dirty="0"/>
              <a:t>Discreción </a:t>
            </a:r>
            <a:endParaRPr lang="es-MX" dirty="0"/>
          </a:p>
          <a:p>
            <a:r>
              <a:rPr lang="es-ES_tradnl" dirty="0"/>
              <a:t>Innovación</a:t>
            </a:r>
            <a:endParaRPr lang="es-MX" dirty="0"/>
          </a:p>
          <a:p>
            <a:r>
              <a:rPr lang="es-ES_tradnl" dirty="0"/>
              <a:t>Competitividad</a:t>
            </a:r>
            <a:endParaRPr lang="es-MX" dirty="0"/>
          </a:p>
          <a:p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82" y="2348880"/>
            <a:ext cx="1280907" cy="19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476672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791741"/>
            <a:ext cx="8229600" cy="4373563"/>
          </a:xfrm>
        </p:spPr>
        <p:txBody>
          <a:bodyPr/>
          <a:lstStyle/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sz="2600" dirty="0"/>
              <a:t>Seguridad Física, Integral, Tecnológica; Análisis de riesgos</a:t>
            </a:r>
            <a:r>
              <a:rPr lang="es-ES_tradnl" sz="2600"/>
              <a:t>; desarrollado </a:t>
            </a:r>
            <a:r>
              <a:rPr lang="es-ES_tradnl" sz="2600" dirty="0"/>
              <a:t>por personal especializado y capacitado en cada uno de los sectores.</a:t>
            </a:r>
            <a:endParaRPr lang="es-MX" sz="2600" dirty="0"/>
          </a:p>
          <a:p>
            <a:pPr algn="just"/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GUARDIAS</a:t>
            </a:r>
            <a:r>
              <a:rPr lang="es-MX" b="1" i="1" u="sng" dirty="0"/>
              <a:t>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37984"/>
              </p:ext>
            </p:extLst>
          </p:nvPr>
        </p:nvGraphicFramePr>
        <p:xfrm>
          <a:off x="395536" y="1655017"/>
          <a:ext cx="8323724" cy="4798319"/>
        </p:xfrm>
        <a:graphic>
          <a:graphicData uri="http://schemas.openxmlformats.org/drawingml/2006/table">
            <a:tbl>
              <a:tblPr firstRow="1" firstCol="1" bandRow="1"/>
              <a:tblGrid>
                <a:gridCol w="1665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6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VIP</a:t>
                      </a:r>
                      <a:endParaRPr lang="es-MX" sz="850" b="1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CHOFER ESCOLTA</a:t>
                      </a:r>
                      <a:endParaRPr lang="es-MX" sz="850" b="1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1/a. Clase</a:t>
                      </a:r>
                      <a:endParaRPr lang="es-MX" sz="850" b="1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2/a. Clase</a:t>
                      </a:r>
                      <a:endParaRPr lang="es-MX" sz="850" b="1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3/a. Clase</a:t>
                      </a:r>
                      <a:endParaRPr lang="es-MX" sz="850" b="1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850" b="1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Elemental</a:t>
                      </a:r>
                      <a:endParaRPr lang="es-MX" sz="850" b="1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MX" sz="850" b="1" i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2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Líder, con excepcional experiencia en diversas áreas de seguridad lo que le permite hacer recomendaciones y apreciaciones que le permitan elevar la información a grado de certeza en la evaluación de todo tipo de problemas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Especialista en la seguridad privada, en la protección de personas en el manejo de armas blancas, armas de fuego convencionales y no convencionales, su principal  objeto es minimizar riesgos de su escoltado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Creado para fungir como jefe de servicio por su experiencia, capacitación y entrenamiento que le permite operar el servicio como un todo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Creado para fungir como encargado de turno, este elemento tiene la capacidad y experiencia para mantener la disciplina y orden con sus subordinados de igual forma prevé situaciones de oportunidad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 un guardia entrenado y capacitado para cumplir con las consignas que le instruya su encargado de turno, lo que le permite trabajar en equipo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Su capacitación le permite cumplir con las consignas básicas de los controles de acceso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Especializado y capacitado en: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 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-Principios de actuación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-Técnicas operativas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-Manejo de crisis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-Derechos humanos 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-Marco jurídico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-Liderazgo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-Defensa personal 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-Previsor 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-Primeros auxilios 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 Unicode MS"/>
                          <a:cs typeface="Arial Unicode MS"/>
                        </a:rPr>
                        <a:t>-Técnicas de persuasión</a:t>
                      </a:r>
                      <a:endParaRPr lang="es-MX" sz="850" dirty="0">
                        <a:solidFill>
                          <a:schemeClr val="tx1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Especializado y capacitado en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 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-Manejo ofensivo y defensivo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-Previsor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-Marco jurídico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-Primeros auxilios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-Técnicas de persuasión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-Defensa personal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Especializado y capacitado en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 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-Liderazgo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-Técnicas de persuasión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-Previsor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-Manejo de crisis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-Principios de actuación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-Técnicas operativas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-Derechos humanos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-Marco jurídico  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-Primeros auxilios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Especializado y capacitado en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 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-Manejo de personal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-Previsor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-Técnicas operativas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-Principios de actuación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-Defensa de personal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-Técnicas de persuasión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-Derechos humanos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-Primeros auxilios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Especializado y capacitado en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 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-Principios de actuación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-Técnicas operativas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-Primeros auxilios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-Derechos humanos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-Defensa personal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Especializado y capacitado en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 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-Principios de actuación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-Derechos humanos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8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Helvetica"/>
                        </a:rPr>
                        <a:t>-Defensa personal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-Primeros auxilios</a:t>
                      </a:r>
                      <a:endParaRPr lang="es-MX" sz="8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19" marR="55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45" y="565801"/>
            <a:ext cx="114953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0130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890</TotalTime>
  <Words>857</Words>
  <Application>Microsoft Macintosh PowerPoint</Application>
  <PresentationFormat>Presentación en pantalla (4:3)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Algerian</vt:lpstr>
      <vt:lpstr>AR DARLING</vt:lpstr>
      <vt:lpstr>Arial</vt:lpstr>
      <vt:lpstr>Calibri</vt:lpstr>
      <vt:lpstr>Cambria Math</vt:lpstr>
      <vt:lpstr>Century Gothic</vt:lpstr>
      <vt:lpstr>Helvetica</vt:lpstr>
      <vt:lpstr>Wingdings 3</vt:lpstr>
      <vt:lpstr>Espiral</vt:lpstr>
      <vt:lpstr>Presentación de PowerPoint</vt:lpstr>
      <vt:lpstr>Presentación de PowerPoint</vt:lpstr>
      <vt:lpstr>Presentación de PowerPoint</vt:lpstr>
      <vt:lpstr>OBJETIVO</vt:lpstr>
      <vt:lpstr>Misión y visión</vt:lpstr>
      <vt:lpstr>fortaleza</vt:lpstr>
      <vt:lpstr>Valores éticos</vt:lpstr>
      <vt:lpstr>Servicios</vt:lpstr>
      <vt:lpstr>GUARDIAS </vt:lpstr>
      <vt:lpstr>Reclutamiento de personal</vt:lpstr>
      <vt:lpstr>Guardias en entrenamiento</vt:lpstr>
      <vt:lpstr>Seguridad tecnológica</vt:lpstr>
      <vt:lpstr>CONTACTANOS</vt:lpstr>
      <vt:lpstr>Datos para transferencias bancarias 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GMS SEGURIDAD PRIVADA</dc:title>
  <dc:creator>Luffi</dc:creator>
  <cp:lastModifiedBy>ING ALANIZ</cp:lastModifiedBy>
  <cp:revision>62</cp:revision>
  <dcterms:created xsi:type="dcterms:W3CDTF">2017-07-20T17:05:20Z</dcterms:created>
  <dcterms:modified xsi:type="dcterms:W3CDTF">2024-06-10T23:52:02Z</dcterms:modified>
</cp:coreProperties>
</file>